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66" r:id="rId2"/>
    <p:sldId id="267" r:id="rId3"/>
    <p:sldId id="271" r:id="rId4"/>
    <p:sldId id="273" r:id="rId5"/>
    <p:sldId id="274" r:id="rId6"/>
    <p:sldId id="275" r:id="rId7"/>
    <p:sldId id="276" r:id="rId8"/>
    <p:sldId id="402" r:id="rId9"/>
    <p:sldId id="278" r:id="rId10"/>
    <p:sldId id="279" r:id="rId11"/>
    <p:sldId id="280" r:id="rId12"/>
    <p:sldId id="282" r:id="rId13"/>
    <p:sldId id="283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304" r:id="rId22"/>
    <p:sldId id="305" r:id="rId23"/>
    <p:sldId id="306" r:id="rId24"/>
    <p:sldId id="318" r:id="rId25"/>
    <p:sldId id="319" r:id="rId26"/>
    <p:sldId id="320" r:id="rId27"/>
    <p:sldId id="321" r:id="rId28"/>
    <p:sldId id="322" r:id="rId29"/>
    <p:sldId id="323" r:id="rId30"/>
    <p:sldId id="325" r:id="rId31"/>
    <p:sldId id="328" r:id="rId32"/>
    <p:sldId id="331" r:id="rId33"/>
    <p:sldId id="332" r:id="rId34"/>
    <p:sldId id="346" r:id="rId35"/>
    <p:sldId id="403" r:id="rId36"/>
    <p:sldId id="350" r:id="rId37"/>
    <p:sldId id="357" r:id="rId38"/>
    <p:sldId id="360" r:id="rId39"/>
    <p:sldId id="364" r:id="rId40"/>
    <p:sldId id="389" r:id="rId41"/>
    <p:sldId id="390" r:id="rId42"/>
    <p:sldId id="399" r:id="rId43"/>
    <p:sldId id="401" r:id="rId4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Geneva" pitchFamily="12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7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na Salzer" initials="DS" lastIdx="32" clrIdx="0">
    <p:extLst>
      <p:ext uri="{19B8F6BF-5375-455C-9EA6-DF929625EA0E}">
        <p15:presenceInfo xmlns:p15="http://schemas.microsoft.com/office/powerpoint/2012/main" userId="b6fcda0a5a0fb8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 showGuides="1">
      <p:cViewPr varScale="1">
        <p:scale>
          <a:sx n="65" d="100"/>
          <a:sy n="65" d="100"/>
        </p:scale>
        <p:origin x="1257" y="42"/>
      </p:cViewPr>
      <p:guideLst>
        <p:guide orient="horz" pos="3576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22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7B176-A9A3-4065-8346-0E79BA182C06}" type="datetimeFigureOut">
              <a:rPr lang="en-US" smtClean="0"/>
              <a:t>4/29/2015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CE373-591C-4484-A585-B6DF2D00A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CE373-591C-4484-A585-B6DF2D00A2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2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, Wharto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over_page_logo_l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1"/>
          <p:cNvSpPr txBox="1">
            <a:spLocks/>
          </p:cNvSpPr>
          <p:nvPr/>
        </p:nvSpPr>
        <p:spPr>
          <a:xfrm>
            <a:off x="3051175" y="4114800"/>
            <a:ext cx="3033713" cy="46513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fld id="{AB30466D-389D-42C7-AC84-79ACFBC2C95E}" type="datetime4">
              <a:rPr lang="en-US" altLang="en-US" sz="1400" b="1">
                <a:solidFill>
                  <a:schemeClr val="bg1"/>
                </a:solidFill>
              </a:rPr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t>April 29, 2015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pic>
        <p:nvPicPr>
          <p:cNvPr id="10" name="Picture 5" descr="Cover_and_Divider_Slider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1"/>
          <p:cNvSpPr txBox="1">
            <a:spLocks/>
          </p:cNvSpPr>
          <p:nvPr/>
        </p:nvSpPr>
        <p:spPr>
          <a:xfrm>
            <a:off x="3051175" y="4114800"/>
            <a:ext cx="3033713" cy="46513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fld id="{AA99D26C-F78F-4DC7-8B85-DF95B71A5674}" type="datetime4">
              <a:rPr lang="en-US" altLang="en-US" sz="1400" b="1">
                <a:solidFill>
                  <a:schemeClr val="bg1"/>
                </a:solidFill>
              </a:rPr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t>April 29, 2015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12" name="Text Placeholder 11"/>
          <p:cNvSpPr txBox="1">
            <a:spLocks/>
          </p:cNvSpPr>
          <p:nvPr/>
        </p:nvSpPr>
        <p:spPr>
          <a:xfrm>
            <a:off x="3055938" y="4114800"/>
            <a:ext cx="3033712" cy="46513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fld id="{D0CF0DCD-B200-411C-89C8-A69EF107B3B2}" type="datetime4">
              <a:rPr lang="en-US" altLang="en-US" sz="1400" b="1" smtClean="0">
                <a:solidFill>
                  <a:schemeClr val="bg1"/>
                </a:solidFill>
              </a:rPr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t>April 29, 2015</a:t>
            </a:fld>
            <a:endParaRPr lang="en-US" alt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20944" y="2744384"/>
            <a:ext cx="7309383" cy="1369804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FontTx/>
              <a:buNone/>
              <a:defRPr sz="28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572000" y="-1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9274336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arge_Image_Sl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28C6EB05-AE84-42F2-9CE1-933E3CBA3390}" type="slidenum">
              <a:rPr lang="en-US" altLang="en-US" sz="1000">
                <a:solidFill>
                  <a:schemeClr val="bg1"/>
                </a:solidFill>
              </a:rPr>
              <a:pPr algn="r" eaLnBrk="1" hangingPunct="1"/>
              <a:t>‹#›</a:t>
            </a:fld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D1565589-9251-4DFF-B547-29950D356DDB}" type="slidenum">
              <a:rPr lang="en-US" altLang="en-US" sz="1000">
                <a:solidFill>
                  <a:schemeClr val="bg1"/>
                </a:solidFill>
              </a:rPr>
              <a:pPr algn="r" eaLnBrk="1" hangingPunct="1"/>
              <a:t>‹#›</a:t>
            </a:fld>
            <a:endParaRPr lang="en-US" altLang="en-US" sz="100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040336" y="1447800"/>
            <a:ext cx="7063329" cy="4914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1372933" y="433849"/>
            <a:ext cx="6398134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ctr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294010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Slide: With Gray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ray_Divider_Slid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DAA0B5B8-39E9-4CE5-B991-D07B6BD71EE4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39F6E9E4-5902-4771-B69B-840F968D2A96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4"/>
          </p:nvPr>
        </p:nvSpPr>
        <p:spPr>
          <a:xfrm>
            <a:off x="266700" y="745704"/>
            <a:ext cx="1549400" cy="12050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87079" y="1506998"/>
            <a:ext cx="6397625" cy="492761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None/>
              <a:defRPr sz="1600"/>
            </a:lvl1pPr>
            <a:lvl2pPr marL="742950" indent="-2857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400"/>
            </a:lvl2pPr>
            <a:lvl3pPr marL="1085850" indent="-1714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543050" indent="-1714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4pPr>
            <a:lvl5pPr marL="2000250" indent="-1714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9520731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ulty 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General_Purpos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5E941770-8965-4FCE-96CD-5691DB980391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CD27F16F-C665-4727-926F-99705FBCB3B0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398134" cy="467851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287818" y="4649306"/>
            <a:ext cx="1106309" cy="132492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607540" y="4649306"/>
            <a:ext cx="4696563" cy="23580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200" b="1">
                <a:solidFill>
                  <a:srgbClr val="981E3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3607540" y="5219897"/>
            <a:ext cx="5370084" cy="90150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607540" y="4907892"/>
            <a:ext cx="4696563" cy="23580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287818" y="1220306"/>
            <a:ext cx="1106309" cy="1324921"/>
          </a:xfrm>
          <a:prstGeom prst="rect">
            <a:avLst/>
          </a:prstGeom>
        </p:spPr>
        <p:txBody>
          <a:bodyPr/>
          <a:lstStyle>
            <a:lvl1pPr>
              <a:defRPr sz="12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3607540" y="1220306"/>
            <a:ext cx="4696563" cy="23580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200" b="1" baseline="0">
                <a:solidFill>
                  <a:srgbClr val="981E3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607540" y="1790897"/>
            <a:ext cx="5370084" cy="90150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3607540" y="1478892"/>
            <a:ext cx="4696563" cy="23580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2287818" y="2934806"/>
            <a:ext cx="1106309" cy="1324921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2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3607540" y="2934806"/>
            <a:ext cx="4696563" cy="23580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200" b="1">
                <a:solidFill>
                  <a:srgbClr val="981E32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3607540" y="3505397"/>
            <a:ext cx="5370084" cy="901503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607540" y="3193392"/>
            <a:ext cx="4696563" cy="235805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buNone/>
              <a:defRPr sz="1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45159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eneral_Purpos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A2D93C70-A3DC-40EF-838C-5B014F384830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FE48F385-ABD6-45B6-8014-81BC4E9A170D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 baseline="0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2743687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87079" y="1373649"/>
            <a:ext cx="6397625" cy="1013951"/>
          </a:xfrm>
          <a:prstGeom prst="rect">
            <a:avLst/>
          </a:prstGeom>
        </p:spPr>
        <p:txBody>
          <a:bodyPr lIns="0" tIns="0" numCol="1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None/>
              <a:defRPr sz="1400" baseline="0"/>
            </a:lvl1pPr>
            <a:lvl2pPr marL="742950" indent="-2857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2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287079" y="2722264"/>
            <a:ext cx="6397625" cy="2984500"/>
          </a:xfrm>
          <a:prstGeom prst="rect">
            <a:avLst/>
          </a:prstGeom>
        </p:spPr>
        <p:txBody>
          <a:bodyPr lIns="0" tIns="0" numCol="2" spcCol="27432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None/>
              <a:defRPr sz="1400" baseline="0"/>
            </a:lvl1pPr>
            <a:lvl2pPr marL="742950" indent="-2857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63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CD2D0EF-41DA-4518-A15E-3BB2A29C4F2B}" type="datetimeFigureOut">
              <a:rPr lang="en-US" altLang="en-US"/>
              <a:pPr/>
              <a:t>4/29/2015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BAFD44-F600-4496-A745-10076A12A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111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Cover with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iver_pag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over_and_Divider_Slider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6269038" y="5172075"/>
            <a:ext cx="2479675" cy="4540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Proposal designed for :</a:t>
            </a:r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/>
        </p:nvSpPr>
        <p:spPr>
          <a:xfrm>
            <a:off x="3051175" y="4114800"/>
            <a:ext cx="3033713" cy="46513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fld id="{008514A4-CA14-4A02-97B4-1BA9A5B82A05}" type="datetime4">
              <a:rPr lang="en-US" altLang="en-US" sz="1400" b="1">
                <a:solidFill>
                  <a:schemeClr val="bg1"/>
                </a:solidFill>
              </a:rPr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t>April 29, 2015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6269038" y="5172075"/>
            <a:ext cx="2479675" cy="454025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Proposal designed for :</a:t>
            </a:r>
            <a:endParaRPr lang="en-US" dirty="0"/>
          </a:p>
        </p:txBody>
      </p:sp>
      <p:sp>
        <p:nvSpPr>
          <p:cNvPr id="11" name="Text Placeholder 11"/>
          <p:cNvSpPr txBox="1">
            <a:spLocks/>
          </p:cNvSpPr>
          <p:nvPr/>
        </p:nvSpPr>
        <p:spPr>
          <a:xfrm>
            <a:off x="3051175" y="4114800"/>
            <a:ext cx="3033713" cy="465138"/>
          </a:xfrm>
          <a:prstGeom prst="rect">
            <a:avLst/>
          </a:prstGeom>
        </p:spPr>
        <p:txBody>
          <a:bodyPr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fld id="{8A49DC12-CF8D-4951-AFEF-C84A94D334E5}" type="datetime4">
              <a:rPr lang="en-US" altLang="en-US" sz="1400" b="1">
                <a:solidFill>
                  <a:schemeClr val="bg1"/>
                </a:solidFill>
              </a:rPr>
              <a:pPr algn="ctr" eaLnBrk="1" hangingPunct="1">
                <a:spcBef>
                  <a:spcPct val="20000"/>
                </a:spcBef>
                <a:buFont typeface="Arial" panose="020B0604020202020204" pitchFamily="34" charset="0"/>
                <a:buNone/>
              </a:pPr>
              <a:t>April 29, 2015</a:t>
            </a:fld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265134" y="5626100"/>
            <a:ext cx="2479684" cy="978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20944" y="2744384"/>
            <a:ext cx="7309383" cy="1369804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indent="0" algn="ctr">
              <a:buFontTx/>
              <a:buNone/>
              <a:defRPr sz="28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0" y="-1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572000" y="-1"/>
            <a:ext cx="4572000" cy="2743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0719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ivider with Cli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_and_Divider_Slider_blu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265134" y="5626100"/>
            <a:ext cx="2479684" cy="978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20944" y="2750946"/>
            <a:ext cx="7309383" cy="171671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94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iver_page_logo_smal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over_and_Divider_Slider_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347CD21F-4B27-40EE-AC54-7D2A2D3FF888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11C5E6D4-6126-4962-8AAD-958FBDB4B6CC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920944" y="2750946"/>
            <a:ext cx="7309383" cy="171671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cap="all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566414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Amount of Text Slide (16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eneral_Purpos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1CCC03CB-6B97-4A36-BDD2-D0E98E9E484B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7A52AA56-6D6C-4C2F-95D9-7F272258F2E5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287588" y="1492250"/>
            <a:ext cx="6397625" cy="486409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+mj-lt"/>
              <a:buNone/>
              <a:defRPr sz="1600"/>
            </a:lvl1pPr>
            <a:lvl2pPr marL="800100" indent="-3429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543050" indent="-1714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4pPr>
            <a:lvl5pPr marL="182880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None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2743687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887471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um Amount of Text Slide (14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eneral_Purpos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35822EFD-D2FC-4A98-AF6D-B68261127E6F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DE90A8E0-2A10-43DF-A1C1-3F5189BE59B5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2743687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89175" y="1492250"/>
            <a:ext cx="6397625" cy="48641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+mj-lt"/>
              <a:buNone/>
              <a:defRPr sz="1400"/>
            </a:lvl1pPr>
            <a:lvl2pPr marL="800100" indent="-3429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834508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Amount of Text Slide (12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eneral_Purpos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33B960CA-44E0-40D1-9C0D-0813BC0686A5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DC5A932E-9D8C-440C-8EED-2D506CA31C45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87588" y="1492250"/>
            <a:ext cx="6397625" cy="48641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Courier New"/>
              <a:buNone/>
              <a:defRPr sz="1200"/>
            </a:lvl1pPr>
            <a:lvl2pPr marL="800100" indent="-3429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2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2743687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976441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or More Than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General_Purpos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4229B600-5E90-4FE3-A5E9-4CD531358F8E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F92089E8-AE8A-4F52-B5B2-37802C21E0AC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87588" y="1492250"/>
            <a:ext cx="6397625" cy="48641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Courier New"/>
              <a:buNone/>
              <a:defRPr sz="1200"/>
            </a:lvl1pPr>
            <a:lvl2pPr marL="800100" indent="-3429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2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9397" y="5283200"/>
            <a:ext cx="1822482" cy="1089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2521997" y="5283200"/>
            <a:ext cx="1822482" cy="1089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6684931" y="5283200"/>
            <a:ext cx="1822482" cy="1089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583718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General_Purpose_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E67CA45E-E12F-484C-BEFF-BADA9912B24E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450013" y="6434138"/>
            <a:ext cx="22352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24" charset="-128"/>
              </a:defRPr>
            </a:lvl9pPr>
          </a:lstStyle>
          <a:p>
            <a:pPr algn="r" eaLnBrk="1" hangingPunct="1"/>
            <a:fld id="{8C14DCFE-3CD1-48FB-A061-299020627D79}" type="slidenum">
              <a:rPr lang="en-US" altLang="en-US" sz="1000"/>
              <a:pPr algn="r" eaLnBrk="1" hangingPunct="1"/>
              <a:t>‹#›</a:t>
            </a:fld>
            <a:endParaRPr lang="en-US" altLang="en-US" sz="100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2287818" y="433849"/>
            <a:ext cx="6678382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2400" b="1" i="0" cap="all">
                <a:solidFill>
                  <a:srgbClr val="0B3477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2287079" y="1054100"/>
            <a:ext cx="6398134" cy="294149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>
              <a:buFontTx/>
              <a:buNone/>
              <a:defRPr sz="1800" b="0" i="1" cap="none" baseline="0">
                <a:solidFill>
                  <a:srgbClr val="981E32"/>
                </a:solidFill>
                <a:latin typeface="Times New Roman"/>
                <a:cs typeface="Times New Roman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287588" y="1492251"/>
            <a:ext cx="6397625" cy="4595514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+mj-lt"/>
              <a:buNone/>
              <a:defRPr sz="1600"/>
            </a:lvl1pPr>
            <a:lvl2pPr marL="800100" indent="-3429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543050" indent="-1714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Char char="o"/>
              <a:defRPr sz="1200"/>
            </a:lvl4pPr>
            <a:lvl5pPr marL="182880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Courier New"/>
              <a:buNone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0" y="2743687"/>
            <a:ext cx="1822482" cy="2733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2287079" y="3103264"/>
            <a:ext cx="6397625" cy="2984500"/>
          </a:xfrm>
          <a:prstGeom prst="rect">
            <a:avLst/>
          </a:prstGeom>
        </p:spPr>
        <p:txBody>
          <a:bodyPr lIns="0" tIns="0" numCol="2" spcCol="274320">
            <a:no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None/>
              <a:defRPr sz="1400" baseline="0"/>
            </a:lvl1pPr>
            <a:lvl2pPr marL="742950" indent="-28575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100000"/>
              <a:buFont typeface="Arial"/>
              <a:buChar char="•"/>
              <a:defRPr sz="14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Clr>
                <a:srgbClr val="0B3477"/>
              </a:buClr>
              <a:buSzPct val="85000"/>
              <a:buFont typeface="Arial"/>
              <a:buChar char="•"/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2867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1"/>
          <p:cNvSpPr txBox="1">
            <a:spLocks noChangeArrowheads="1"/>
          </p:cNvSpPr>
          <p:nvPr/>
        </p:nvSpPr>
        <p:spPr bwMode="auto">
          <a:xfrm>
            <a:off x="9842500" y="-23812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1027" name="TextBox 2"/>
          <p:cNvSpPr txBox="1">
            <a:spLocks noChangeArrowheads="1"/>
          </p:cNvSpPr>
          <p:nvPr/>
        </p:nvSpPr>
        <p:spPr bwMode="auto">
          <a:xfrm>
            <a:off x="9842500" y="-2381250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Geneva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ookings.edu/research/interactives/development-aid-governance-indicators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new business opportunities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the 21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smtClean="0"/>
              <a:t>century</a:t>
            </a:r>
          </a:p>
          <a:p>
            <a:r>
              <a:rPr lang="en-US" sz="1800" b="0" dirty="0"/>
              <a:t>Mauro F. </a:t>
            </a:r>
            <a:r>
              <a:rPr lang="en-US" sz="1800" b="0" dirty="0" err="1" smtClean="0"/>
              <a:t>Guillén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17075330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34" t="1973" r="4038" b="3069"/>
          <a:stretch/>
        </p:blipFill>
        <p:spPr>
          <a:xfrm>
            <a:off x="494070" y="927919"/>
            <a:ext cx="8244348" cy="495882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Immigrants </a:t>
            </a:r>
            <a:r>
              <a:rPr lang="en-US" dirty="0" smtClean="0"/>
              <a:t>(% </a:t>
            </a:r>
            <a:r>
              <a:rPr lang="en-US" dirty="0"/>
              <a:t>of population)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30396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Mauro F. </a:t>
            </a:r>
            <a:r>
              <a:rPr lang="en-US" sz="1000" dirty="0" err="1">
                <a:latin typeface="+mn-lt"/>
              </a:rPr>
              <a:t>Guillén</a:t>
            </a:r>
            <a:r>
              <a:rPr lang="en-US" sz="1000" dirty="0">
                <a:latin typeface="+mn-lt"/>
              </a:rPr>
              <a:t>. </a:t>
            </a:r>
            <a:endParaRPr lang="en-US" sz="1000" dirty="0" smtClean="0">
              <a:latin typeface="+mn-lt"/>
            </a:endParaRPr>
          </a:p>
          <a:p>
            <a:pPr eaLnBrk="1" hangingPunct="1"/>
            <a:r>
              <a:rPr lang="en-US" sz="1000" dirty="0" smtClean="0">
                <a:latin typeface="+mn-lt"/>
              </a:rPr>
              <a:t>Source </a:t>
            </a:r>
            <a:r>
              <a:rPr lang="en-US" sz="1000" dirty="0">
                <a:latin typeface="+mn-lt"/>
              </a:rPr>
              <a:t>of the data: World Development Indicators.</a:t>
            </a:r>
          </a:p>
        </p:txBody>
      </p:sp>
    </p:spTree>
    <p:extLst>
      <p:ext uri="{BB962C8B-B14F-4D97-AF65-F5344CB8AC3E}">
        <p14:creationId xmlns:p14="http://schemas.microsoft.com/office/powerpoint/2010/main" val="28934429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72933" y="433849"/>
            <a:ext cx="6398134" cy="914400"/>
          </a:xfrm>
        </p:spPr>
        <p:txBody>
          <a:bodyPr/>
          <a:lstStyle/>
          <a:p>
            <a:r>
              <a:rPr lang="en-US" dirty="0"/>
              <a:t>United States</a:t>
            </a:r>
          </a:p>
          <a:p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372933" y="3130288"/>
            <a:ext cx="6400800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 i="0" kern="1200" cap="all">
                <a:solidFill>
                  <a:srgbClr val="0B3477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Germany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803" y="924794"/>
            <a:ext cx="7242772" cy="2015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03" y="3620782"/>
            <a:ext cx="7242772" cy="2015899"/>
          </a:xfrm>
          <a:prstGeom prst="rect">
            <a:avLst/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040336" y="5717313"/>
            <a:ext cx="27222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Population Division, United Nations. </a:t>
            </a:r>
          </a:p>
        </p:txBody>
      </p:sp>
    </p:spTree>
    <p:extLst>
      <p:ext uri="{BB962C8B-B14F-4D97-AF65-F5344CB8AC3E}">
        <p14:creationId xmlns:p14="http://schemas.microsoft.com/office/powerpoint/2010/main" val="205809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924794"/>
            <a:ext cx="7242049" cy="2015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" y="3620782"/>
            <a:ext cx="7242051" cy="201569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72933" y="433849"/>
            <a:ext cx="6398134" cy="914400"/>
          </a:xfrm>
        </p:spPr>
        <p:txBody>
          <a:bodyPr/>
          <a:lstStyle/>
          <a:p>
            <a:r>
              <a:rPr lang="en-US" dirty="0" smtClean="0"/>
              <a:t>CHINA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372933" y="3130288"/>
            <a:ext cx="6400800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 i="0" kern="1200" cap="all">
                <a:solidFill>
                  <a:srgbClr val="0B3477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RUSSIA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040336" y="5717313"/>
            <a:ext cx="27222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Population Division, United Nations. </a:t>
            </a:r>
          </a:p>
        </p:txBody>
      </p:sp>
    </p:spTree>
    <p:extLst>
      <p:ext uri="{BB962C8B-B14F-4D97-AF65-F5344CB8AC3E}">
        <p14:creationId xmlns:p14="http://schemas.microsoft.com/office/powerpoint/2010/main" val="698784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924794"/>
            <a:ext cx="7242051" cy="20170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" y="3620782"/>
            <a:ext cx="7242052" cy="201569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72933" y="433849"/>
            <a:ext cx="6398134" cy="914400"/>
          </a:xfrm>
        </p:spPr>
        <p:txBody>
          <a:bodyPr/>
          <a:lstStyle/>
          <a:p>
            <a:r>
              <a:rPr lang="en-US" dirty="0" smtClean="0"/>
              <a:t>BRAZIL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1372933" y="3130288"/>
            <a:ext cx="6400800" cy="914400"/>
          </a:xfrm>
          <a:prstGeom prst="rect">
            <a:avLst/>
          </a:prstGeom>
        </p:spPr>
        <p:txBody>
          <a:bodyPr lIns="0" tIns="0">
            <a:no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2400" b="1" i="0" kern="1200" cap="all">
                <a:solidFill>
                  <a:srgbClr val="0B3477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INDIA</a:t>
            </a:r>
            <a:endParaRPr lang="en-US" dirty="0"/>
          </a:p>
          <a:p>
            <a:endParaRPr lang="en-US" dirty="0"/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040336" y="5717313"/>
            <a:ext cx="27222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Population Division, United Nations. </a:t>
            </a:r>
          </a:p>
        </p:txBody>
      </p:sp>
    </p:spTree>
    <p:extLst>
      <p:ext uri="{BB962C8B-B14F-4D97-AF65-F5344CB8AC3E}">
        <p14:creationId xmlns:p14="http://schemas.microsoft.com/office/powerpoint/2010/main" val="1690819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sz="quarter" idx="10"/>
          </p:nvPr>
        </p:nvSpPr>
        <p:spPr>
          <a:xfrm>
            <a:off x="1040336" y="872614"/>
            <a:ext cx="7063329" cy="4914900"/>
          </a:xfrm>
        </p:spPr>
        <p:txBody>
          <a:bodyPr/>
          <a:lstStyle/>
          <a:p>
            <a:r>
              <a:rPr lang="en-US" sz="1600" dirty="0"/>
              <a:t>P/E: </a:t>
            </a:r>
            <a:r>
              <a:rPr lang="en-US" sz="1600" dirty="0" smtClean="0"/>
              <a:t>price/earnings.</a:t>
            </a:r>
            <a:br>
              <a:rPr lang="en-US" sz="1600" dirty="0" smtClean="0"/>
            </a:br>
            <a:r>
              <a:rPr lang="en-US" sz="1600" dirty="0" smtClean="0"/>
              <a:t>M/O</a:t>
            </a:r>
            <a:r>
              <a:rPr lang="en-US" sz="1600" dirty="0"/>
              <a:t>: age 40–49/age 60–69</a:t>
            </a:r>
            <a:r>
              <a:rPr lang="en-US" sz="1600" dirty="0" smtClean="0"/>
              <a:t>.</a:t>
            </a:r>
            <a:endParaRPr lang="en-US" sz="5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Ageing and Stock Prices</a:t>
            </a:r>
          </a:p>
          <a:p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40336" y="5717313"/>
            <a:ext cx="579400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Zheng Liu and Mark M. Spiegel, “Boomer Retirement: Headwinds for U.S. Equity Markets?” Federal Reserve Bank of San Francisco. http://www.frbsf.org/publications/economics/letter/2011/el2011-26.html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269" y="1513900"/>
            <a:ext cx="8834928" cy="2925365"/>
            <a:chOff x="518885" y="1513900"/>
            <a:chExt cx="8834928" cy="2925365"/>
          </a:xfrm>
        </p:grpSpPr>
        <p:pic>
          <p:nvPicPr>
            <p:cNvPr id="8" name="Picture 2" descr="P/E ratio and M/O rati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85" y="1530760"/>
              <a:ext cx="4318511" cy="2879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Projected P/E ratio from demographic trend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5765" y="1513900"/>
              <a:ext cx="4388048" cy="292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9544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94" t="2202" r="1229" b="2818"/>
          <a:stretch/>
        </p:blipFill>
        <p:spPr>
          <a:xfrm>
            <a:off x="598200" y="893617"/>
            <a:ext cx="8014855" cy="468684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Urbanization </a:t>
            </a:r>
            <a:r>
              <a:rPr lang="en-US" dirty="0" smtClean="0"/>
              <a:t>(% </a:t>
            </a:r>
            <a:r>
              <a:rPr lang="en-US" dirty="0"/>
              <a:t>total population)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5451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Urbanization Prospects: The 2014 Revision.</a:t>
            </a:r>
          </a:p>
        </p:txBody>
      </p:sp>
    </p:spTree>
    <p:extLst>
      <p:ext uri="{BB962C8B-B14F-4D97-AF65-F5344CB8AC3E}">
        <p14:creationId xmlns:p14="http://schemas.microsoft.com/office/powerpoint/2010/main" val="1974017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396" y="1492250"/>
            <a:ext cx="6675120" cy="337973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World’s Largest Cities 1960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501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Urbanization Prospects, the 2011 Revision.</a:t>
            </a:r>
          </a:p>
        </p:txBody>
      </p:sp>
    </p:spTree>
    <p:extLst>
      <p:ext uri="{BB962C8B-B14F-4D97-AF65-F5344CB8AC3E}">
        <p14:creationId xmlns:p14="http://schemas.microsoft.com/office/powerpoint/2010/main" val="585963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54"/>
          <a:stretch/>
        </p:blipFill>
        <p:spPr>
          <a:xfrm>
            <a:off x="1097280" y="1492249"/>
            <a:ext cx="6949440" cy="343931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World’s Largest Cities 1970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501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Urbanization Prospects, the </a:t>
            </a:r>
            <a:r>
              <a:rPr lang="en-US" sz="1000" i="1" dirty="0" smtClean="0">
                <a:latin typeface="+mn-lt"/>
              </a:rPr>
              <a:t>2014 </a:t>
            </a:r>
            <a:r>
              <a:rPr lang="en-US" sz="1000" i="1" dirty="0">
                <a:latin typeface="+mn-lt"/>
              </a:rPr>
              <a:t>Revision.</a:t>
            </a:r>
          </a:p>
        </p:txBody>
      </p:sp>
    </p:spTree>
    <p:extLst>
      <p:ext uri="{BB962C8B-B14F-4D97-AF65-F5344CB8AC3E}">
        <p14:creationId xmlns:p14="http://schemas.microsoft.com/office/powerpoint/2010/main" val="253659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492250"/>
            <a:ext cx="6949440" cy="340522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World’s Largest Cities 1990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501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Urbanization Prospects, the </a:t>
            </a:r>
            <a:r>
              <a:rPr lang="en-US" sz="1000" i="1" dirty="0" smtClean="0">
                <a:latin typeface="+mn-lt"/>
              </a:rPr>
              <a:t>2014 </a:t>
            </a:r>
            <a:r>
              <a:rPr lang="en-US" sz="1000" i="1" dirty="0">
                <a:latin typeface="+mn-lt"/>
              </a:rPr>
              <a:t>Revision.</a:t>
            </a:r>
          </a:p>
        </p:txBody>
      </p:sp>
    </p:spTree>
    <p:extLst>
      <p:ext uri="{BB962C8B-B14F-4D97-AF65-F5344CB8AC3E}">
        <p14:creationId xmlns:p14="http://schemas.microsoft.com/office/powerpoint/2010/main" val="2016885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8"/>
          <a:stretch/>
        </p:blipFill>
        <p:spPr>
          <a:xfrm>
            <a:off x="1097280" y="1492248"/>
            <a:ext cx="6949440" cy="344117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World’s Largest Cities 2014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501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Urbanization Prospects, the </a:t>
            </a:r>
            <a:r>
              <a:rPr lang="en-US" sz="1000" i="1" dirty="0" smtClean="0">
                <a:latin typeface="+mn-lt"/>
              </a:rPr>
              <a:t>2014 </a:t>
            </a:r>
            <a:r>
              <a:rPr lang="en-US" sz="1000" i="1" dirty="0">
                <a:latin typeface="+mn-lt"/>
              </a:rPr>
              <a:t>Revision.</a:t>
            </a:r>
          </a:p>
        </p:txBody>
      </p:sp>
    </p:spTree>
    <p:extLst>
      <p:ext uri="{BB962C8B-B14F-4D97-AF65-F5344CB8AC3E}">
        <p14:creationId xmlns:p14="http://schemas.microsoft.com/office/powerpoint/2010/main" val="3168368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372933" y="2301496"/>
            <a:ext cx="6398134" cy="914400"/>
          </a:xfrm>
        </p:spPr>
        <p:txBody>
          <a:bodyPr anchor="ctr"/>
          <a:lstStyle/>
          <a:p>
            <a:pPr algn="ctr"/>
            <a:r>
              <a:rPr lang="en-US" sz="19900" dirty="0" smtClean="0"/>
              <a:t>2030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39519600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6" r="508"/>
          <a:stretch/>
        </p:blipFill>
        <p:spPr>
          <a:xfrm>
            <a:off x="1097280" y="1492248"/>
            <a:ext cx="6949440" cy="345063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World’s Largest Cities 2030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5018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Urbanization Prospects, the </a:t>
            </a:r>
            <a:r>
              <a:rPr lang="en-US" sz="1000" i="1" dirty="0" smtClean="0">
                <a:latin typeface="+mn-lt"/>
              </a:rPr>
              <a:t>2014 </a:t>
            </a:r>
            <a:r>
              <a:rPr lang="en-US" sz="1000" i="1" dirty="0">
                <a:latin typeface="+mn-lt"/>
              </a:rPr>
              <a:t>Revision.</a:t>
            </a:r>
          </a:p>
        </p:txBody>
      </p:sp>
    </p:spTree>
    <p:extLst>
      <p:ext uri="{BB962C8B-B14F-4D97-AF65-F5344CB8AC3E}">
        <p14:creationId xmlns:p14="http://schemas.microsoft.com/office/powerpoint/2010/main" val="2137950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59"/>
          <a:stretch/>
        </p:blipFill>
        <p:spPr>
          <a:xfrm>
            <a:off x="105478" y="47323"/>
            <a:ext cx="8985435" cy="5416949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74940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Middle class defined as people with more than $10 per day to spend but less than $100 (using purchasing </a:t>
            </a:r>
            <a:r>
              <a:rPr lang="en-US" sz="1000" dirty="0" smtClean="0">
                <a:latin typeface="+mn-lt"/>
              </a:rPr>
              <a:t>power </a:t>
            </a:r>
            <a:r>
              <a:rPr lang="en-US" sz="1000" dirty="0">
                <a:latin typeface="+mn-lt"/>
              </a:rPr>
              <a:t>parities).</a:t>
            </a:r>
          </a:p>
          <a:p>
            <a:pPr eaLnBrk="1" hangingPunct="1"/>
            <a:r>
              <a:rPr lang="en-US" sz="1000" dirty="0">
                <a:latin typeface="+mn-lt"/>
              </a:rPr>
              <a:t>Source: </a:t>
            </a:r>
            <a:r>
              <a:rPr lang="en-US" sz="1000" dirty="0" err="1">
                <a:latin typeface="+mn-lt"/>
              </a:rPr>
              <a:t>Homi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Kharas</a:t>
            </a:r>
            <a:r>
              <a:rPr lang="en-US" sz="1000" dirty="0">
                <a:latin typeface="+mn-lt"/>
              </a:rPr>
              <a:t>, </a:t>
            </a:r>
            <a:r>
              <a:rPr lang="en-US" sz="1000" i="1" dirty="0">
                <a:latin typeface="+mn-lt"/>
              </a:rPr>
              <a:t>The Emerging Middle Class in Developing Countries </a:t>
            </a:r>
            <a:r>
              <a:rPr lang="en-US" sz="1000" dirty="0">
                <a:latin typeface="+mn-lt"/>
              </a:rPr>
              <a:t>(Presentation at Brookings, 2011).</a:t>
            </a:r>
          </a:p>
        </p:txBody>
      </p:sp>
    </p:spTree>
    <p:extLst>
      <p:ext uri="{BB962C8B-B14F-4D97-AF65-F5344CB8AC3E}">
        <p14:creationId xmlns:p14="http://schemas.microsoft.com/office/powerpoint/2010/main" val="1859266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576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</a:t>
            </a:r>
            <a:r>
              <a:rPr lang="en-US" sz="1000" dirty="0" err="1">
                <a:latin typeface="+mn-lt"/>
              </a:rPr>
              <a:t>Homi</a:t>
            </a:r>
            <a:r>
              <a:rPr lang="en-US" sz="1000" dirty="0">
                <a:latin typeface="+mn-lt"/>
              </a:rPr>
              <a:t> </a:t>
            </a:r>
            <a:r>
              <a:rPr lang="en-US" sz="1000" dirty="0" err="1">
                <a:latin typeface="+mn-lt"/>
              </a:rPr>
              <a:t>Kharas</a:t>
            </a:r>
            <a:r>
              <a:rPr lang="en-US" sz="1000" dirty="0">
                <a:latin typeface="+mn-lt"/>
              </a:rPr>
              <a:t>, </a:t>
            </a:r>
            <a:r>
              <a:rPr lang="en-US" sz="1000" i="1" dirty="0">
                <a:latin typeface="+mn-lt"/>
              </a:rPr>
              <a:t>The Emerging Middle Class in Developing Countries </a:t>
            </a:r>
            <a:r>
              <a:rPr lang="en-US" sz="1000" dirty="0">
                <a:latin typeface="+mn-lt"/>
              </a:rPr>
              <a:t>(OECD, 2010).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Shares of global middle class consumption, 2000–2050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808" t="14403" r="861" b="2786"/>
          <a:stretch/>
        </p:blipFill>
        <p:spPr>
          <a:xfrm>
            <a:off x="46443" y="1150598"/>
            <a:ext cx="9071984" cy="44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989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4905"/>
          <a:stretch/>
        </p:blipFill>
        <p:spPr>
          <a:xfrm>
            <a:off x="73718" y="902026"/>
            <a:ext cx="8979220" cy="4665490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4166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</a:t>
            </a:r>
            <a:r>
              <a:rPr lang="en-US" sz="1000" dirty="0" smtClean="0">
                <a:latin typeface="+mn-lt"/>
              </a:rPr>
              <a:t>Brookings Development, Aid, and Government Indicators</a:t>
            </a:r>
          </a:p>
          <a:p>
            <a:pPr eaLnBrk="1" hangingPunct="1"/>
            <a:r>
              <a:rPr lang="en-US" sz="1000" dirty="0" smtClean="0">
                <a:latin typeface="+mn-lt"/>
                <a:hlinkClick r:id="rId3"/>
              </a:rPr>
              <a:t>http://www.brookings.edu/research/interactives/development-aid-governance-indicators</a:t>
            </a:r>
            <a:r>
              <a:rPr lang="en-US" sz="1000" dirty="0" smtClean="0">
                <a:latin typeface="+mn-lt"/>
              </a:rPr>
              <a:t> (accessed March 15, 2015)</a:t>
            </a:r>
            <a:endParaRPr lang="en-US" sz="1000" dirty="0">
              <a:latin typeface="+mn-lt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The middle-class, 2009 and 2030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41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 of data: </a:t>
            </a:r>
            <a:r>
              <a:rPr lang="en-US" sz="1000" dirty="0" err="1">
                <a:latin typeface="+mn-lt"/>
              </a:rPr>
              <a:t>Capgemini</a:t>
            </a:r>
            <a:r>
              <a:rPr lang="en-US" sz="1000" dirty="0">
                <a:latin typeface="+mn-lt"/>
              </a:rPr>
              <a:t> and RBC Wealth Management, </a:t>
            </a:r>
            <a:r>
              <a:rPr lang="en-US" sz="1000" i="1" dirty="0">
                <a:latin typeface="+mn-lt"/>
              </a:rPr>
              <a:t>World Wealth Report 2013</a:t>
            </a:r>
            <a:r>
              <a:rPr lang="en-US" sz="1000" dirty="0">
                <a:latin typeface="+mn-lt"/>
              </a:rPr>
              <a:t>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70589" y="433849"/>
            <a:ext cx="6989402" cy="598538"/>
          </a:xfrm>
        </p:spPr>
        <p:txBody>
          <a:bodyPr/>
          <a:lstStyle/>
          <a:p>
            <a:r>
              <a:rPr lang="en-US" dirty="0"/>
              <a:t>High Net Worth </a:t>
            </a:r>
            <a:r>
              <a:rPr lang="en-US" dirty="0" smtClean="0"/>
              <a:t>Individuals (millions</a:t>
            </a:r>
            <a:r>
              <a:rPr lang="en-US" dirty="0"/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4825" y="985836"/>
            <a:ext cx="7742874" cy="4729164"/>
            <a:chOff x="2392218" y="1597891"/>
            <a:chExt cx="6489231" cy="378691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28" t="2712" r="2172" b="1643"/>
            <a:stretch/>
          </p:blipFill>
          <p:spPr>
            <a:xfrm>
              <a:off x="2392218" y="1597891"/>
              <a:ext cx="5975927" cy="378691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102790" y="2798171"/>
              <a:ext cx="277865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600" b="0" dirty="0" smtClean="0"/>
                <a:t>Those </a:t>
              </a:r>
              <a:r>
                <a:rPr lang="en-US" sz="1600" b="0" dirty="0"/>
                <a:t>with $1 million of investable assets excluding primary </a:t>
              </a:r>
              <a:r>
                <a:rPr lang="en-US" sz="1600" b="0" dirty="0" smtClean="0"/>
                <a:t>residence,  collectibles, consumables, and consumer durables.</a:t>
              </a:r>
              <a:endParaRPr lang="en-US" sz="1400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303535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01" t="1079" r="709" b="1877"/>
          <a:stretch/>
        </p:blipFill>
        <p:spPr>
          <a:xfrm>
            <a:off x="532728" y="884306"/>
            <a:ext cx="8116957" cy="4830693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 of data: </a:t>
            </a:r>
            <a:r>
              <a:rPr lang="en-US" sz="1000" dirty="0" err="1">
                <a:latin typeface="+mn-lt"/>
              </a:rPr>
              <a:t>Capgemini</a:t>
            </a:r>
            <a:r>
              <a:rPr lang="en-US" sz="1000" dirty="0">
                <a:latin typeface="+mn-lt"/>
              </a:rPr>
              <a:t> and RBC Wealth Management, </a:t>
            </a:r>
            <a:r>
              <a:rPr lang="en-US" sz="1000" i="1" dirty="0">
                <a:latin typeface="+mn-lt"/>
              </a:rPr>
              <a:t>World Wealth Report 2013</a:t>
            </a:r>
            <a:r>
              <a:rPr lang="en-US" sz="1000" dirty="0">
                <a:latin typeface="+mn-lt"/>
              </a:rPr>
              <a:t>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HNWIs’ Wealth </a:t>
            </a:r>
            <a:r>
              <a:rPr lang="en-US" dirty="0" smtClean="0"/>
              <a:t>($ </a:t>
            </a:r>
            <a:r>
              <a:rPr lang="en-US" dirty="0"/>
              <a:t>trillion)</a:t>
            </a:r>
          </a:p>
        </p:txBody>
      </p:sp>
    </p:spTree>
    <p:extLst>
      <p:ext uri="{BB962C8B-B14F-4D97-AF65-F5344CB8AC3E}">
        <p14:creationId xmlns:p14="http://schemas.microsoft.com/office/powerpoint/2010/main" val="3541497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534988"/>
              </p:ext>
            </p:extLst>
          </p:nvPr>
        </p:nvGraphicFramePr>
        <p:xfrm>
          <a:off x="2005533" y="219332"/>
          <a:ext cx="5132935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491"/>
                <a:gridCol w="1437222"/>
                <a:gridCol w="1437222"/>
              </a:tblGrid>
              <a:tr h="274320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Country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189" marR="41189" marT="0" marB="0"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Number of HNWIs 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+mn-lt"/>
                        </a:rPr>
                        <a:t>(thousands)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182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2011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189" marR="41189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2012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189" marR="41189" marT="0" marB="0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USA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3,068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3,436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Japan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1,822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1,902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Germany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951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1,015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China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562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643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UK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441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465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France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404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430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Canada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280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298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Switzerland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252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282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Australia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180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207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Italy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168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176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Brazil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165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165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65138">
                <a:tc>
                  <a:txBody>
                    <a:bodyPr/>
                    <a:lstStyle/>
                    <a:p>
                      <a:pPr marL="91440"/>
                      <a:r>
                        <a:rPr lang="en-US" sz="2000" dirty="0" smtClean="0"/>
                        <a:t>South Korea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144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160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 of data: </a:t>
            </a:r>
            <a:r>
              <a:rPr lang="en-US" sz="1000" dirty="0" err="1">
                <a:latin typeface="+mn-lt"/>
              </a:rPr>
              <a:t>Capgemini</a:t>
            </a:r>
            <a:r>
              <a:rPr lang="en-US" sz="1000" dirty="0">
                <a:latin typeface="+mn-lt"/>
              </a:rPr>
              <a:t> and RBC Wealth Management, </a:t>
            </a:r>
            <a:r>
              <a:rPr lang="en-US" sz="1000" i="1" dirty="0">
                <a:latin typeface="+mn-lt"/>
              </a:rPr>
              <a:t>World Wealth Report 2013</a:t>
            </a:r>
            <a:r>
              <a:rPr lang="en-US" sz="10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9948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 of data: </a:t>
            </a:r>
            <a:r>
              <a:rPr lang="en-US" sz="1000" dirty="0" err="1">
                <a:latin typeface="+mn-lt"/>
              </a:rPr>
              <a:t>Capgemini</a:t>
            </a:r>
            <a:r>
              <a:rPr lang="en-US" sz="1000" dirty="0">
                <a:latin typeface="+mn-lt"/>
              </a:rPr>
              <a:t>/Merrill Lynch Global Wealth Management Advisor Surveys 2009, 2011.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HNWIs by 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1" t="1545" r="1340" b="2110"/>
          <a:stretch/>
        </p:blipFill>
        <p:spPr>
          <a:xfrm>
            <a:off x="638054" y="888033"/>
            <a:ext cx="7945505" cy="48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83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280533"/>
              </p:ext>
            </p:extLst>
          </p:nvPr>
        </p:nvGraphicFramePr>
        <p:xfrm>
          <a:off x="1903652" y="494072"/>
          <a:ext cx="5345182" cy="4907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2270"/>
                <a:gridCol w="1792270"/>
                <a:gridCol w="1760642"/>
              </a:tblGrid>
              <a:tr h="710800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Country</a:t>
                      </a:r>
                      <a:endParaRPr lang="en-US" sz="160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1189" marR="41189" marT="0" marB="0" anchor="ctr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HNWIs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 Women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</a:tr>
              <a:tr h="486337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World 2008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86337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World 2010: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27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6337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   North America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37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6337">
                <a:tc gridSpan="2">
                  <a:txBody>
                    <a:bodyPr/>
                    <a:lstStyle/>
                    <a:p>
                      <a:r>
                        <a:rPr lang="en-US" sz="2000" baseline="0" dirty="0" smtClean="0"/>
                        <a:t>   Japan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31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6337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   Asia-Pacific</a:t>
                      </a:r>
                      <a:r>
                        <a:rPr lang="en-US" sz="2000" baseline="0" dirty="0" smtClean="0"/>
                        <a:t> ex Japan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6337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   Europe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86337">
                <a:tc gridSpan="2">
                  <a:txBody>
                    <a:bodyPr/>
                    <a:lstStyle/>
                    <a:p>
                      <a:r>
                        <a:rPr lang="en-US" sz="2000" dirty="0" smtClean="0"/>
                        <a:t>   Latin</a:t>
                      </a:r>
                      <a:r>
                        <a:rPr lang="en-US" sz="2000" baseline="0" dirty="0" smtClean="0"/>
                        <a:t> America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31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Middle East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431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World</a:t>
                      </a:r>
                      <a:r>
                        <a:rPr lang="en-US" sz="2000" baseline="0" dirty="0" smtClean="0"/>
                        <a:t> 2013</a:t>
                      </a:r>
                      <a:endParaRPr lang="en-US" sz="2000" dirty="0"/>
                    </a:p>
                  </a:txBody>
                  <a:tcPr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40*</a:t>
                      </a:r>
                      <a:endParaRPr lang="en-US" sz="2000" dirty="0"/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50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 of data: </a:t>
            </a:r>
            <a:r>
              <a:rPr lang="en-US" sz="1000" dirty="0" err="1">
                <a:latin typeface="+mn-lt"/>
              </a:rPr>
              <a:t>Capgemini</a:t>
            </a:r>
            <a:r>
              <a:rPr lang="en-US" sz="1000" dirty="0">
                <a:latin typeface="+mn-lt"/>
              </a:rPr>
              <a:t>/Merrill Lynch Global Wealth Management Advisor Surveys 2009, 2011</a:t>
            </a:r>
            <a:r>
              <a:rPr lang="en-US" sz="1000" dirty="0" smtClean="0">
                <a:latin typeface="+mn-lt"/>
              </a:rPr>
              <a:t>.</a:t>
            </a:r>
          </a:p>
          <a:p>
            <a:pPr eaLnBrk="1" hangingPunct="1"/>
            <a:r>
              <a:rPr lang="en-US" sz="1000" dirty="0" smtClean="0">
                <a:latin typeface="+mn-lt"/>
              </a:rPr>
              <a:t>*</a:t>
            </a:r>
            <a:r>
              <a:rPr lang="en-US" sz="1000" dirty="0" err="1" smtClean="0">
                <a:latin typeface="+mn-lt"/>
              </a:rPr>
              <a:t>Capgemini</a:t>
            </a:r>
            <a:r>
              <a:rPr lang="en-US" sz="1000" dirty="0" smtClean="0">
                <a:latin typeface="+mn-lt"/>
              </a:rPr>
              <a:t> and RBC Wealth Management, </a:t>
            </a:r>
            <a:r>
              <a:rPr lang="en-US" sz="1000" i="1" dirty="0" smtClean="0">
                <a:latin typeface="+mn-lt"/>
              </a:rPr>
              <a:t>World </a:t>
            </a:r>
            <a:r>
              <a:rPr lang="en-US" sz="1000" i="1" smtClean="0">
                <a:latin typeface="+mn-lt"/>
              </a:rPr>
              <a:t>Wealth Report </a:t>
            </a:r>
            <a:r>
              <a:rPr lang="en-US" sz="1000" smtClean="0">
                <a:latin typeface="+mn-lt"/>
              </a:rPr>
              <a:t>(2013).</a:t>
            </a:r>
            <a:endParaRPr lang="en-US" sz="1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9480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 of data: United Nations Population Division, </a:t>
            </a:r>
            <a:r>
              <a:rPr lang="en-US" sz="1000" i="1" dirty="0">
                <a:latin typeface="+mn-lt"/>
              </a:rPr>
              <a:t>World Population Prospects: The 2012 Revision.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Female Advantage in Life Expectancy (years)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9" t="2013" r="1499" b="1643"/>
          <a:stretch/>
        </p:blipFill>
        <p:spPr>
          <a:xfrm>
            <a:off x="866577" y="1238345"/>
            <a:ext cx="7495758" cy="454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659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372933" y="337987"/>
            <a:ext cx="6398134" cy="914400"/>
          </a:xfrm>
        </p:spPr>
        <p:txBody>
          <a:bodyPr/>
          <a:lstStyle/>
          <a:p>
            <a:r>
              <a:rPr lang="en-US" dirty="0"/>
              <a:t>World </a:t>
            </a:r>
            <a:r>
              <a:rPr lang="en-US" dirty="0" smtClean="0"/>
              <a:t>population 1950-2100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0" t="1544" r="525" b="1338"/>
          <a:stretch/>
        </p:blipFill>
        <p:spPr>
          <a:xfrm>
            <a:off x="533768" y="873286"/>
            <a:ext cx="8012921" cy="4730661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644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 smtClean="0">
                <a:latin typeface="+mn-lt"/>
              </a:rPr>
              <a:t>Source of the data: </a:t>
            </a:r>
            <a:r>
              <a:rPr lang="en-US" sz="1000" dirty="0">
                <a:latin typeface="+mn-lt"/>
              </a:rPr>
              <a:t>United Nations Population Division, </a:t>
            </a:r>
            <a:r>
              <a:rPr lang="en-US" sz="1000" i="1" dirty="0">
                <a:latin typeface="+mn-lt"/>
              </a:rPr>
              <a:t>World Population Prospects: The </a:t>
            </a:r>
            <a:r>
              <a:rPr lang="en-US" sz="1000" i="1" dirty="0" smtClean="0">
                <a:latin typeface="+mn-lt"/>
              </a:rPr>
              <a:t>2012 </a:t>
            </a:r>
            <a:r>
              <a:rPr lang="en-US" sz="1000" i="1" dirty="0">
                <a:latin typeface="+mn-lt"/>
              </a:rPr>
              <a:t>Revision</a:t>
            </a:r>
            <a:r>
              <a:rPr lang="en-US" sz="10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6833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manlyweddingblog.com/wp-content/uploads/2012/04/rich-old-wo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299" y="228597"/>
            <a:ext cx="5867400" cy="586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859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Implications for: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589931" y="968683"/>
            <a:ext cx="3198812" cy="48640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Consumer markets?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Savings behavior?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Financial </a:t>
            </a:r>
            <a:r>
              <a:rPr lang="en-US" sz="2400" dirty="0"/>
              <a:t>markets?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992" y="3011997"/>
            <a:ext cx="6859756" cy="2743902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287817" y="603504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 err="1">
                <a:latin typeface="+mn-lt"/>
              </a:rPr>
              <a:t>Sandro</a:t>
            </a:r>
            <a:r>
              <a:rPr lang="en-US" sz="1000" dirty="0">
                <a:latin typeface="+mn-lt"/>
              </a:rPr>
              <a:t> Botticelli, </a:t>
            </a:r>
            <a:r>
              <a:rPr lang="en-US" sz="1000" i="1" dirty="0">
                <a:latin typeface="+mn-lt"/>
              </a:rPr>
              <a:t>Venus and Mars</a:t>
            </a:r>
            <a:r>
              <a:rPr lang="en-US" sz="1000" dirty="0">
                <a:latin typeface="+mn-lt"/>
              </a:rPr>
              <a:t>, c 1483. Tempera on panel, National Gallery, London.</a:t>
            </a:r>
          </a:p>
        </p:txBody>
      </p:sp>
    </p:spTree>
    <p:extLst>
      <p:ext uri="{BB962C8B-B14F-4D97-AF65-F5344CB8AC3E}">
        <p14:creationId xmlns:p14="http://schemas.microsoft.com/office/powerpoint/2010/main" val="5652939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Gender and savings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87588" y="1153037"/>
            <a:ext cx="6430899" cy="48640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Complex causes: age, marital status, and social roles.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Single women tend to save more than single men, especially if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they </a:t>
            </a:r>
            <a:r>
              <a:rPr lang="en-US" sz="1800" dirty="0"/>
              <a:t>are not expecting to get married soon.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Men save more than women when they are preparing for marriage.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countries with traditional gender roles, women’s higher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earnings </a:t>
            </a:r>
            <a:r>
              <a:rPr lang="en-US" sz="1800" dirty="0"/>
              <a:t>result in higher savings.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countries with egalitarian gender roles, the reverse is true.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 the U.S. and Canada women contribute less to their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retirement </a:t>
            </a:r>
            <a:r>
              <a:rPr lang="en-US" sz="1800" dirty="0"/>
              <a:t>accounts.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7817" y="5715000"/>
            <a:ext cx="6050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S. A. </a:t>
            </a:r>
            <a:r>
              <a:rPr lang="en-US" sz="1000" dirty="0" err="1">
                <a:latin typeface="+mn-lt"/>
              </a:rPr>
              <a:t>Grossbard</a:t>
            </a:r>
            <a:r>
              <a:rPr lang="en-US" sz="1000" dirty="0">
                <a:latin typeface="+mn-lt"/>
              </a:rPr>
              <a:t> and A. </a:t>
            </a:r>
            <a:r>
              <a:rPr lang="en-US" sz="1000" dirty="0" err="1">
                <a:latin typeface="+mn-lt"/>
              </a:rPr>
              <a:t>Marvao</a:t>
            </a:r>
            <a:r>
              <a:rPr lang="en-US" sz="1000" dirty="0">
                <a:latin typeface="+mn-lt"/>
              </a:rPr>
              <a:t> Pereira. 2010. “Will Women Save more than Men? A Theoretical Model of Savings and Marriage.” WP No. 3146. Munich: </a:t>
            </a:r>
            <a:r>
              <a:rPr lang="en-US" sz="1000" dirty="0" err="1">
                <a:latin typeface="+mn-lt"/>
              </a:rPr>
              <a:t>Ifo</a:t>
            </a:r>
            <a:r>
              <a:rPr lang="en-US" sz="1000" dirty="0">
                <a:latin typeface="+mn-lt"/>
              </a:rPr>
              <a:t> Institute for Economic Research.</a:t>
            </a:r>
          </a:p>
        </p:txBody>
      </p:sp>
    </p:spTree>
    <p:extLst>
      <p:ext uri="{BB962C8B-B14F-4D97-AF65-F5344CB8AC3E}">
        <p14:creationId xmlns:p14="http://schemas.microsoft.com/office/powerpoint/2010/main" val="224035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Gender and risk aversion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87588" y="946559"/>
            <a:ext cx="6349418" cy="48640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Women tend to be more risk averse than 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 more financially knowledgeable a man, the </a:t>
            </a:r>
            <a:r>
              <a:rPr lang="en-US" sz="1800" dirty="0" smtClean="0"/>
              <a:t>more </a:t>
            </a:r>
            <a:r>
              <a:rPr lang="en-US" sz="1800" dirty="0"/>
              <a:t>risk averse. The opposite is true for women</a:t>
            </a:r>
            <a:r>
              <a:rPr lang="en-US" sz="1800" dirty="0" smtClean="0"/>
              <a:t>. More educated men and women are </a:t>
            </a:r>
            <a:r>
              <a:rPr lang="en-US" sz="1800" smtClean="0"/>
              <a:t>more risk averse.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Some surveys and experiments show that women tend to be more risk averted than men when it comes to saving and investing: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Women underestimate the probability of high-likelihood gains.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Women are more pessimistic when faced with risky decisions.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Products that appeal to risk-averse investors: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Exchange-traded funds.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Investment products with downside protection.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7817" y="6176244"/>
            <a:ext cx="6050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Gary </a:t>
            </a:r>
            <a:r>
              <a:rPr lang="en-US" sz="1000" dirty="0" err="1">
                <a:latin typeface="+mn-lt"/>
              </a:rPr>
              <a:t>Charness</a:t>
            </a:r>
            <a:r>
              <a:rPr lang="en-US" sz="1000" dirty="0">
                <a:latin typeface="+mn-lt"/>
              </a:rPr>
              <a:t> and Uri </a:t>
            </a:r>
            <a:r>
              <a:rPr lang="en-US" sz="1000" dirty="0" err="1">
                <a:latin typeface="+mn-lt"/>
              </a:rPr>
              <a:t>Gneezy</a:t>
            </a:r>
            <a:r>
              <a:rPr lang="en-US" sz="1000" dirty="0">
                <a:latin typeface="+mn-lt"/>
              </a:rPr>
              <a:t>. 2012. “Strong Evidence for Gender Differences in Risk Taking,” </a:t>
            </a:r>
            <a:r>
              <a:rPr lang="en-US" sz="1000" u="sng" dirty="0">
                <a:latin typeface="+mn-lt"/>
              </a:rPr>
              <a:t>Journal of Economic Behavior and Organization</a:t>
            </a:r>
            <a:r>
              <a:rPr lang="en-US" sz="1000" dirty="0">
                <a:latin typeface="+mn-lt"/>
              </a:rPr>
              <a:t> 83(1):50-58.</a:t>
            </a:r>
          </a:p>
        </p:txBody>
      </p:sp>
    </p:spTree>
    <p:extLst>
      <p:ext uri="{BB962C8B-B14F-4D97-AF65-F5344CB8AC3E}">
        <p14:creationId xmlns:p14="http://schemas.microsoft.com/office/powerpoint/2010/main" val="917465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Mauro F. </a:t>
            </a:r>
            <a:r>
              <a:rPr lang="en-US" sz="1000" dirty="0" err="1">
                <a:latin typeface="+mn-lt"/>
              </a:rPr>
              <a:t>Guillén</a:t>
            </a:r>
            <a:r>
              <a:rPr lang="en-US" sz="1000" dirty="0">
                <a:latin typeface="+mn-lt"/>
              </a:rPr>
              <a:t>. Data from the IMF, </a:t>
            </a:r>
            <a:r>
              <a:rPr lang="en-US" sz="1000" i="1" dirty="0">
                <a:latin typeface="+mn-lt"/>
              </a:rPr>
              <a:t>Global Economic Outlook.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31373" y="389605"/>
            <a:ext cx="7771067" cy="451054"/>
          </a:xfrm>
        </p:spPr>
        <p:txBody>
          <a:bodyPr/>
          <a:lstStyle/>
          <a:p>
            <a:r>
              <a:rPr lang="en-US" dirty="0"/>
              <a:t>current account imbalances, </a:t>
            </a:r>
            <a:r>
              <a:rPr lang="en-US" dirty="0" smtClean="0"/>
              <a:t>% </a:t>
            </a:r>
            <a:r>
              <a:rPr lang="en-US" dirty="0"/>
              <a:t>world GDP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07" t="853" r="754" b="460"/>
          <a:stretch/>
        </p:blipFill>
        <p:spPr>
          <a:xfrm>
            <a:off x="1093220" y="795189"/>
            <a:ext cx="7033136" cy="491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16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Current accounts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capital </a:t>
            </a:r>
            <a:r>
              <a:rPr lang="en-US" dirty="0"/>
              <a:t>flows, 2013</a:t>
            </a:r>
          </a:p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79263" y="2149684"/>
            <a:ext cx="8750678" cy="2758567"/>
            <a:chOff x="1865013" y="1946494"/>
            <a:chExt cx="6892624" cy="2172833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8" t="2957" r="2160" b="2045"/>
            <a:stretch/>
          </p:blipFill>
          <p:spPr bwMode="auto">
            <a:xfrm>
              <a:off x="1865013" y="1946494"/>
              <a:ext cx="3657601" cy="2172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" t="4145" r="15696" b="1650"/>
            <a:stretch/>
          </p:blipFill>
          <p:spPr bwMode="auto">
            <a:xfrm>
              <a:off x="5640916" y="1964601"/>
              <a:ext cx="3116721" cy="2154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879" y="1447800"/>
            <a:ext cx="6523285" cy="707197"/>
          </a:xfrm>
          <a:prstGeom prst="rect">
            <a:avLst/>
          </a:prstGeom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7940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Mauro F. </a:t>
            </a:r>
            <a:r>
              <a:rPr lang="en-US" sz="1000" dirty="0" err="1">
                <a:latin typeface="+mn-lt"/>
              </a:rPr>
              <a:t>Guillén</a:t>
            </a:r>
            <a:r>
              <a:rPr lang="en-US" sz="1000" dirty="0">
                <a:latin typeface="+mn-lt"/>
              </a:rPr>
              <a:t>. Source of the data: World Development Indicators.</a:t>
            </a:r>
          </a:p>
        </p:txBody>
      </p:sp>
    </p:spTree>
    <p:extLst>
      <p:ext uri="{BB962C8B-B14F-4D97-AF65-F5344CB8AC3E}">
        <p14:creationId xmlns:p14="http://schemas.microsoft.com/office/powerpoint/2010/main" val="10772923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062" r="3126"/>
          <a:stretch/>
        </p:blipFill>
        <p:spPr>
          <a:xfrm>
            <a:off x="669956" y="0"/>
            <a:ext cx="8300363" cy="611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90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"/>
          <a:stretch/>
        </p:blipFill>
        <p:spPr bwMode="auto">
          <a:xfrm>
            <a:off x="135900" y="0"/>
            <a:ext cx="8872201" cy="63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6398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2" y="0"/>
            <a:ext cx="8257216" cy="63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9180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40336" y="1447800"/>
            <a:ext cx="7063329" cy="49149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Capital Investments 2012</a:t>
            </a:r>
          </a:p>
        </p:txBody>
      </p:sp>
      <p:pic>
        <p:nvPicPr>
          <p:cNvPr id="8" name="Picture 3" descr="C:\My Documents\21st Century\Map Capital Investments 20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"/>
          <a:stretch/>
        </p:blipFill>
        <p:spPr bwMode="auto">
          <a:xfrm>
            <a:off x="882506" y="867392"/>
            <a:ext cx="7378988" cy="493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040336" y="6035040"/>
            <a:ext cx="60504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Mauro F. Guillen. Source of the data: </a:t>
            </a:r>
            <a:r>
              <a:rPr lang="en-US" sz="1000" i="1" dirty="0">
                <a:latin typeface="+mn-lt"/>
              </a:rPr>
              <a:t>World Investment Report; World Investment Directory.</a:t>
            </a:r>
          </a:p>
        </p:txBody>
      </p:sp>
    </p:spTree>
    <p:extLst>
      <p:ext uri="{BB962C8B-B14F-4D97-AF65-F5344CB8AC3E}">
        <p14:creationId xmlns:p14="http://schemas.microsoft.com/office/powerpoint/2010/main" val="4055174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66" t="1755" r="1369" b="2663"/>
          <a:stretch/>
        </p:blipFill>
        <p:spPr>
          <a:xfrm>
            <a:off x="821288" y="1236483"/>
            <a:ext cx="7635577" cy="445592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Declining Fertility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children per woman)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690124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Note: A total fertility rate of 2.1 children per woman is generally considered to be necessary for population replacement</a:t>
            </a:r>
            <a:r>
              <a:rPr lang="en-US" sz="1000" dirty="0" smtClean="0">
                <a:latin typeface="+mn-lt"/>
              </a:rPr>
              <a:t>.</a:t>
            </a:r>
          </a:p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Population Prospects: The 2012 Revision.</a:t>
            </a:r>
          </a:p>
          <a:p>
            <a:pPr eaLnBrk="1" hangingPunct="1"/>
            <a:endParaRPr lang="en-US" sz="1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2657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1085" r="1293" b="1913"/>
          <a:stretch/>
        </p:blipFill>
        <p:spPr bwMode="auto">
          <a:xfrm>
            <a:off x="1178386" y="1139224"/>
            <a:ext cx="6787229" cy="4654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Currency Allocation of Reserves</a:t>
            </a:r>
          </a:p>
        </p:txBody>
      </p:sp>
    </p:spTree>
    <p:extLst>
      <p:ext uri="{BB962C8B-B14F-4D97-AF65-F5344CB8AC3E}">
        <p14:creationId xmlns:p14="http://schemas.microsoft.com/office/powerpoint/2010/main" val="894243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Exchange rates relative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 </a:t>
            </a:r>
            <a:r>
              <a:rPr lang="en-US" dirty="0"/>
              <a:t>dollar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83" y="1297202"/>
            <a:ext cx="8695966" cy="44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10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 to the 21</a:t>
            </a:r>
            <a:r>
              <a:rPr lang="en-US" baseline="30000" dirty="0"/>
              <a:t>st</a:t>
            </a:r>
            <a:r>
              <a:rPr lang="en-US" dirty="0"/>
              <a:t> Century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87588" y="1049799"/>
            <a:ext cx="6492240" cy="48640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21</a:t>
            </a:r>
            <a:r>
              <a:rPr lang="en-US" sz="2400" baseline="30000" dirty="0"/>
              <a:t>st</a:t>
            </a:r>
            <a:r>
              <a:rPr lang="en-US" sz="2400" dirty="0"/>
              <a:t> century will be characterized by: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Young populations in the most unstable regions, with the most natural resources.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Older population pyramids in Europe and East Asia.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 race for natural resources: energy, minerals, food, and water.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Growing inequality within countries.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Political instability, failed states, and terrorism.</a:t>
            </a:r>
          </a:p>
          <a:p>
            <a:pPr marL="10858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Economic &amp; financial volatility.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Global imbalances.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Potential for systemic disruptions.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34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2287588" y="1492250"/>
            <a:ext cx="6492240" cy="4864099"/>
          </a:xfrm>
        </p:spPr>
        <p:txBody>
          <a:bodyPr/>
          <a:lstStyle/>
          <a:p>
            <a:r>
              <a:rPr lang="en-US" b="1" dirty="0"/>
              <a:t>Mauro F. </a:t>
            </a:r>
            <a:r>
              <a:rPr lang="en-US" b="1" dirty="0" err="1"/>
              <a:t>Guillén</a:t>
            </a:r>
            <a:endParaRPr lang="en-US" b="1" dirty="0"/>
          </a:p>
          <a:p>
            <a:pPr>
              <a:spcAft>
                <a:spcPts val="600"/>
              </a:spcAft>
            </a:pPr>
            <a:r>
              <a:rPr lang="en-US" dirty="0" err="1"/>
              <a:t>Zandman</a:t>
            </a:r>
            <a:r>
              <a:rPr lang="en-US" dirty="0"/>
              <a:t> Professor of International Management</a:t>
            </a:r>
          </a:p>
          <a:p>
            <a:r>
              <a:rPr lang="en-US" dirty="0"/>
              <a:t>The Wharton School</a:t>
            </a:r>
          </a:p>
          <a:p>
            <a:pPr>
              <a:spcAft>
                <a:spcPts val="600"/>
              </a:spcAft>
            </a:pPr>
            <a:r>
              <a:rPr lang="en-US" dirty="0"/>
              <a:t>Director, </a:t>
            </a:r>
          </a:p>
          <a:p>
            <a:r>
              <a:rPr lang="en-US" dirty="0"/>
              <a:t>The Joseph H. Lauder Institute of Management &amp; International Studies</a:t>
            </a:r>
          </a:p>
          <a:p>
            <a:pPr>
              <a:spcAft>
                <a:spcPts val="600"/>
              </a:spcAft>
            </a:pPr>
            <a:r>
              <a:rPr lang="en-US" dirty="0"/>
              <a:t>University of Pennsylvania</a:t>
            </a:r>
          </a:p>
          <a:p>
            <a:pPr>
              <a:spcAft>
                <a:spcPts val="600"/>
              </a:spcAft>
            </a:pPr>
            <a:r>
              <a:rPr lang="en-US" dirty="0"/>
              <a:t>212 Lauder-Fischer Hall </a:t>
            </a:r>
          </a:p>
          <a:p>
            <a:pPr>
              <a:spcAft>
                <a:spcPts val="600"/>
              </a:spcAft>
            </a:pPr>
            <a:r>
              <a:rPr lang="en-US" dirty="0"/>
              <a:t>256 South 37</a:t>
            </a:r>
            <a:r>
              <a:rPr lang="en-US" baseline="30000" dirty="0"/>
              <a:t>th</a:t>
            </a:r>
            <a:r>
              <a:rPr lang="en-US" dirty="0"/>
              <a:t> Street </a:t>
            </a:r>
          </a:p>
          <a:p>
            <a:r>
              <a:rPr lang="en-US" dirty="0"/>
              <a:t>Philadelphia, PA 19104-6330 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Ph</a:t>
            </a:r>
            <a:r>
              <a:rPr lang="en-US" dirty="0"/>
              <a:t>: 215-573-6267</a:t>
            </a:r>
          </a:p>
          <a:p>
            <a:pPr>
              <a:spcAft>
                <a:spcPts val="600"/>
              </a:spcAft>
            </a:pPr>
            <a:r>
              <a:rPr lang="en-US" dirty="0"/>
              <a:t>Email: guillen@wharton.upenn.edu                         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Twitter</a:t>
            </a:r>
            <a:r>
              <a:rPr lang="en-US" dirty="0"/>
              <a:t>: @</a:t>
            </a:r>
            <a:r>
              <a:rPr lang="en-US" dirty="0" err="1"/>
              <a:t>MauroFGuillen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en-US" dirty="0"/>
              <a:t>Personal website: www.management.wharton.upenn.edu/guillen</a:t>
            </a:r>
          </a:p>
        </p:txBody>
      </p:sp>
    </p:spTree>
    <p:extLst>
      <p:ext uri="{BB962C8B-B14F-4D97-AF65-F5344CB8AC3E}">
        <p14:creationId xmlns:p14="http://schemas.microsoft.com/office/powerpoint/2010/main" val="1559369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57" t="2048" r="1088" b="2618"/>
          <a:stretch/>
        </p:blipFill>
        <p:spPr>
          <a:xfrm>
            <a:off x="192693" y="780439"/>
            <a:ext cx="8638621" cy="493456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Rising Life Expectancy </a:t>
            </a:r>
            <a:r>
              <a:rPr lang="en-US" dirty="0" smtClean="0"/>
              <a:t>(</a:t>
            </a:r>
            <a:r>
              <a:rPr lang="en-US" dirty="0"/>
              <a:t>in years)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54296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Population Prospects: The 2012 Revision.</a:t>
            </a:r>
          </a:p>
        </p:txBody>
      </p:sp>
    </p:spTree>
    <p:extLst>
      <p:ext uri="{BB962C8B-B14F-4D97-AF65-F5344CB8AC3E}">
        <p14:creationId xmlns:p14="http://schemas.microsoft.com/office/powerpoint/2010/main" val="4496053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3" t="511" r="946" b="1922"/>
          <a:stretch/>
        </p:blipFill>
        <p:spPr>
          <a:xfrm>
            <a:off x="810184" y="910082"/>
            <a:ext cx="7595061" cy="50597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Regional Distribution </a:t>
            </a:r>
            <a:r>
              <a:rPr lang="en-US" dirty="0" smtClean="0"/>
              <a:t>(%)</a:t>
            </a:r>
            <a:endParaRPr lang="en-US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6035040"/>
            <a:ext cx="54296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Population Prospects: The 2012 Revision.</a:t>
            </a:r>
          </a:p>
        </p:txBody>
      </p:sp>
    </p:spTree>
    <p:extLst>
      <p:ext uri="{BB962C8B-B14F-4D97-AF65-F5344CB8AC3E}">
        <p14:creationId xmlns:p14="http://schemas.microsoft.com/office/powerpoint/2010/main" val="1617444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959976" y="367483"/>
            <a:ext cx="7247499" cy="760770"/>
          </a:xfrm>
        </p:spPr>
        <p:txBody>
          <a:bodyPr/>
          <a:lstStyle/>
          <a:p>
            <a:r>
              <a:rPr lang="en-US" dirty="0" smtClean="0"/>
              <a:t>PROJECTED POPULATION GROWTH, 2010–2100</a:t>
            </a:r>
            <a:endParaRPr lang="en-US" dirty="0"/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2927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dirty="0" smtClean="0">
                <a:latin typeface="+mn-lt"/>
              </a:rPr>
              <a:t/>
            </a:r>
            <a:br>
              <a:rPr lang="en-US" sz="1000" dirty="0" smtClean="0">
                <a:latin typeface="+mn-lt"/>
              </a:rPr>
            </a:br>
            <a:r>
              <a:rPr lang="en-US" sz="1000" i="1" dirty="0" smtClean="0">
                <a:latin typeface="+mn-lt"/>
              </a:rPr>
              <a:t>World </a:t>
            </a:r>
            <a:r>
              <a:rPr lang="en-US" sz="1000" i="1" dirty="0">
                <a:latin typeface="+mn-lt"/>
              </a:rPr>
              <a:t>Population Prospects: The 2012 Revision.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77358" y="917064"/>
            <a:ext cx="6574537" cy="4718953"/>
            <a:chOff x="2287816" y="1492250"/>
            <a:chExt cx="6574537" cy="471895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318" y="4891239"/>
              <a:ext cx="3054035" cy="1319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2287816" y="1492250"/>
              <a:ext cx="6574537" cy="3398989"/>
              <a:chOff x="2287816" y="1492250"/>
              <a:chExt cx="6574537" cy="3398989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16"/>
              <a:stretch/>
            </p:blipFill>
            <p:spPr bwMode="auto">
              <a:xfrm>
                <a:off x="2287817" y="1492250"/>
                <a:ext cx="6574536" cy="3398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" name="Picture 3"/>
              <p:cNvPicPr preferRelativeResize="0">
                <a:picLocks/>
              </p:cNvPicPr>
              <p:nvPr/>
            </p:nvPicPr>
            <p:blipFill rotWithShape="1">
              <a:blip r:embed="rId4"/>
              <a:srcRect l="47247" t="82593" r="49726"/>
              <a:stretch/>
            </p:blipFill>
            <p:spPr>
              <a:xfrm>
                <a:off x="2287816" y="4300142"/>
                <a:ext cx="1396943" cy="59109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318645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6035040"/>
            <a:ext cx="54296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United Nations Population Division, </a:t>
            </a:r>
            <a:r>
              <a:rPr lang="en-US" sz="1000" i="1" dirty="0">
                <a:latin typeface="+mn-lt"/>
              </a:rPr>
              <a:t>World Population Prospects: The 2012 Revision.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702" y="435341"/>
            <a:ext cx="5382596" cy="55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61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5" y="924437"/>
            <a:ext cx="8875835" cy="445872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Relative economic size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040336" y="5715000"/>
            <a:ext cx="19319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dirty="0">
                <a:latin typeface="+mn-lt"/>
              </a:rPr>
              <a:t>Source: www.worldmapper.org</a:t>
            </a:r>
          </a:p>
        </p:txBody>
      </p:sp>
    </p:spTree>
    <p:extLst>
      <p:ext uri="{BB962C8B-B14F-4D97-AF65-F5344CB8AC3E}">
        <p14:creationId xmlns:p14="http://schemas.microsoft.com/office/powerpoint/2010/main" val="531114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E_2015_Template">
  <a:themeElements>
    <a:clrScheme name="Wharton">
      <a:dk1>
        <a:sysClr val="windowText" lastClr="000000"/>
      </a:dk1>
      <a:lt1>
        <a:sysClr val="window" lastClr="FFFFFF"/>
      </a:lt1>
      <a:dk2>
        <a:srgbClr val="0B3477"/>
      </a:dk2>
      <a:lt2>
        <a:srgbClr val="981E3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WEE_2015_Template.thmx</Template>
  <TotalTime>1826</TotalTime>
  <Words>1101</Words>
  <Application>Microsoft Office PowerPoint</Application>
  <PresentationFormat>On-screen Show (4:3)</PresentationFormat>
  <Paragraphs>180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Courier New</vt:lpstr>
      <vt:lpstr>Geneva</vt:lpstr>
      <vt:lpstr>Times New Roman</vt:lpstr>
      <vt:lpstr>WEE_2015_Template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Wharton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Mercado</dc:creator>
  <cp:lastModifiedBy>guillen</cp:lastModifiedBy>
  <cp:revision>84</cp:revision>
  <dcterms:created xsi:type="dcterms:W3CDTF">2015-04-02T14:47:13Z</dcterms:created>
  <dcterms:modified xsi:type="dcterms:W3CDTF">2015-04-29T15:24:59Z</dcterms:modified>
</cp:coreProperties>
</file>